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2.png" ContentType="image/png"/>
  <Override PartName="/ppt/media/image61.png" ContentType="image/png"/>
  <Override PartName="/ppt/media/image56.png" ContentType="image/png"/>
  <Override PartName="/ppt/media/image55.png" ContentType="image/png"/>
  <Override PartName="/ppt/media/image54.jpeg" ContentType="image/jpe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68.png" ContentType="image/png"/>
  <Override PartName="/ppt/media/image43.png" ContentType="image/png"/>
  <Override PartName="/ppt/media/image67.png" ContentType="image/png"/>
  <Override PartName="/ppt/media/image42.png" ContentType="image/png"/>
  <Override PartName="/ppt/media/image66.png" ContentType="image/png"/>
  <Override PartName="/ppt/media/image41.png" ContentType="image/png"/>
  <Override PartName="/ppt/media/image65.png" ContentType="image/png"/>
  <Override PartName="/ppt/media/image40.png" ContentType="image/png"/>
  <Override PartName="/ppt/media/image39.jpeg" ContentType="image/jpeg"/>
  <Override PartName="/ppt/media/image38.jpeg" ContentType="image/jpeg"/>
  <Override PartName="/ppt/media/image37.png" ContentType="image/png"/>
  <Override PartName="/ppt/media/image15.png" ContentType="image/png"/>
  <Override PartName="/ppt/media/image14.png" ContentType="image/png"/>
  <Override PartName="/ppt/media/image1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7.jpeg" ContentType="image/jpeg"/>
  <Override PartName="/ppt/media/image26.png" ContentType="image/png"/>
  <Override PartName="/ppt/media/image27.png" ContentType="image/png"/>
  <Override PartName="/ppt/media/image29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12.jpeg" ContentType="image/jpeg"/>
  <Override PartName="/ppt/media/image13.jpeg" ContentType="image/jpeg"/>
  <Override PartName="/ppt/media/image64.png" ContentType="image/png"/>
  <Override PartName="/ppt/media/image9.png" ContentType="image/png"/>
  <Override PartName="/ppt/media/image2.png" ContentType="image/png"/>
  <Override PartName="/ppt/media/image63.png" ContentType="image/png"/>
  <Override PartName="/ppt/media/image8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media/image16.png" ContentType="image/png"/>
  <Override PartName="/ppt/media/image6.jpeg" ContentType="image/jpeg"/>
  <Override PartName="/ppt/media/image28.jpeg" ContentType="image/jpeg"/>
  <Override PartName="/ppt/media/image30.jpeg" ContentType="image/jpeg"/>
  <Override PartName="/ppt/media/image31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907164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2920" y="5150880"/>
            <a:ext cx="907164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160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2920" y="515088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1600" y="515088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0120" y="405540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6960" y="405540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2920" y="515088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0120" y="515088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6960" y="515088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502920" y="4055400"/>
            <a:ext cx="9071640" cy="209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9071640" cy="209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4426920" cy="209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1600" y="4055400"/>
            <a:ext cx="4426920" cy="209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0" y="234036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1600" y="4055400"/>
            <a:ext cx="4426920" cy="209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2920" y="515088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2920" y="4055400"/>
            <a:ext cx="9071640" cy="209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4426920" cy="209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160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1600" y="515088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160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2920" y="5150880"/>
            <a:ext cx="907164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907164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02920" y="5150880"/>
            <a:ext cx="907164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15160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502920" y="515088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151600" y="515088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570120" y="405540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636960" y="405540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502920" y="515088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570120" y="515088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636960" y="515088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9071640" cy="209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4426920" cy="209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1600" y="4055400"/>
            <a:ext cx="4426920" cy="209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0" y="234036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1600" y="4055400"/>
            <a:ext cx="4426920" cy="209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2920" y="515088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4426920" cy="209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160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1600" y="515088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160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2920" y="5150880"/>
            <a:ext cx="907164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0" y="5805360"/>
            <a:ext cx="10079640" cy="1754280"/>
          </a:xfrm>
          <a:prstGeom prst="rect">
            <a:avLst/>
          </a:prstGeom>
          <a:ln w="3672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390" spc="-1" strike="noStrike">
                <a:solidFill>
                  <a:srgbClr val="006699"/>
                </a:solidFill>
                <a:latin typeface="Arial"/>
              </a:rPr>
              <a:t>Click to edit the title text format</a:t>
            </a:r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9071640" cy="209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190" spc="-1" strike="noStrike">
                <a:latin typeface="Arial"/>
              </a:rPr>
              <a:t>Click to edit the outline text format</a:t>
            </a:r>
            <a:endParaRPr b="0" lang="en-US" sz="3190" spc="-1" strike="noStrike">
              <a:latin typeface="Arial"/>
            </a:endParaRPr>
          </a:p>
          <a:p>
            <a:pPr lvl="1" marL="864000" indent="-324000">
              <a:spcBef>
                <a:spcPts val="112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790" spc="-1" strike="noStrike">
                <a:latin typeface="Arial"/>
              </a:rPr>
              <a:t>Second Outline Level</a:t>
            </a:r>
            <a:endParaRPr b="0" lang="en-US" sz="2790" spc="-1" strike="noStrike">
              <a:latin typeface="Arial"/>
            </a:endParaRPr>
          </a:p>
          <a:p>
            <a:pPr lvl="2" marL="1296000" indent="-288000">
              <a:spcBef>
                <a:spcPts val="83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90" spc="-1" strike="noStrike">
                <a:latin typeface="Arial"/>
              </a:rPr>
              <a:t>Third Outline Level</a:t>
            </a:r>
            <a:endParaRPr b="0" lang="en-US" sz="2390" spc="-1" strike="noStrike">
              <a:latin typeface="Arial"/>
            </a:endParaRPr>
          </a:p>
          <a:p>
            <a:pPr lvl="3" marL="1728000" indent="-216000">
              <a:spcBef>
                <a:spcPts val="55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502920" y="688608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446280" y="6886440"/>
            <a:ext cx="3195000" cy="52092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6280" y="688608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F1366DE9-9411-4872-BC39-42C622007EA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360" y="0"/>
            <a:ext cx="10076760" cy="941760"/>
          </a:xfrm>
          <a:prstGeom prst="rect">
            <a:avLst/>
          </a:prstGeom>
          <a:gradFill rotWithShape="0">
            <a:gsLst>
              <a:gs pos="0">
                <a:srgbClr val="dff2fc"/>
              </a:gs>
              <a:gs pos="100000">
                <a:srgbClr val="009bdd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360" y="6619320"/>
            <a:ext cx="10076760" cy="941760"/>
          </a:xfrm>
          <a:prstGeom prst="rect">
            <a:avLst/>
          </a:prstGeom>
          <a:gradFill rotWithShape="0">
            <a:gsLst>
              <a:gs pos="0">
                <a:srgbClr val="dff2fc"/>
              </a:gs>
              <a:gs pos="100000">
                <a:srgbClr val="009bdd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502920" y="300600"/>
            <a:ext cx="9071640" cy="6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39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3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502920" y="176796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190" spc="-1" strike="noStrike">
                <a:solidFill>
                  <a:srgbClr val="0066cc"/>
                </a:solidFill>
                <a:latin typeface="Arial"/>
              </a:rPr>
              <a:t>Click to edit the outline text format</a:t>
            </a:r>
            <a:endParaRPr b="0" lang="en-US" sz="3190" spc="-1" strike="noStrike">
              <a:solidFill>
                <a:srgbClr val="0066cc"/>
              </a:solidFill>
              <a:latin typeface="Arial"/>
            </a:endParaRPr>
          </a:p>
          <a:p>
            <a:pPr lvl="1" marL="864000" indent="-324000">
              <a:spcBef>
                <a:spcPts val="112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790" spc="-1" strike="noStrike">
                <a:solidFill>
                  <a:srgbClr val="0066cc"/>
                </a:solidFill>
                <a:latin typeface="Arial"/>
              </a:rPr>
              <a:t>Second Outline Level</a:t>
            </a:r>
            <a:endParaRPr b="0" lang="en-US" sz="2790" spc="-1" strike="noStrike">
              <a:solidFill>
                <a:srgbClr val="0066cc"/>
              </a:solidFill>
              <a:latin typeface="Arial"/>
            </a:endParaRPr>
          </a:p>
          <a:p>
            <a:pPr lvl="2" marL="1296000" indent="-288000">
              <a:spcBef>
                <a:spcPts val="83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90" spc="-1" strike="noStrike">
                <a:solidFill>
                  <a:srgbClr val="0066cc"/>
                </a:solidFill>
                <a:latin typeface="Arial"/>
              </a:rPr>
              <a:t>Third Outline Level</a:t>
            </a:r>
            <a:endParaRPr b="0" lang="en-US" sz="2390" spc="-1" strike="noStrike">
              <a:solidFill>
                <a:srgbClr val="0066cc"/>
              </a:solidFill>
              <a:latin typeface="Arial"/>
            </a:endParaRPr>
          </a:p>
          <a:p>
            <a:pPr lvl="3" marL="1728000" indent="-216000">
              <a:spcBef>
                <a:spcPts val="55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66cc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66cc"/>
              </a:solidFill>
              <a:latin typeface="Arial"/>
            </a:endParaRPr>
          </a:p>
          <a:p>
            <a:pPr lvl="4" marL="2160000" indent="-216000">
              <a:spcBef>
                <a:spcPts val="2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66cc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66cc"/>
              </a:solidFill>
              <a:latin typeface="Arial"/>
            </a:endParaRPr>
          </a:p>
          <a:p>
            <a:pPr lvl="5" marL="2592000" indent="-216000">
              <a:spcBef>
                <a:spcPts val="2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66cc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66cc"/>
              </a:solidFill>
              <a:latin typeface="Arial"/>
            </a:endParaRPr>
          </a:p>
          <a:p>
            <a:pPr lvl="6" marL="3024000" indent="-216000">
              <a:spcBef>
                <a:spcPts val="2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66cc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dt"/>
          </p:nvPr>
        </p:nvSpPr>
        <p:spPr>
          <a:xfrm>
            <a:off x="502920" y="688608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ftr"/>
          </p:nvPr>
        </p:nvSpPr>
        <p:spPr>
          <a:xfrm>
            <a:off x="3446280" y="6886440"/>
            <a:ext cx="3195000" cy="52092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sldNum"/>
          </p:nvPr>
        </p:nvSpPr>
        <p:spPr>
          <a:xfrm>
            <a:off x="7226280" y="688608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E3FC5D5A-1CAC-4E37-8B43-7852DE022A4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jpe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jpeg"/><Relationship Id="rId3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jpeg"/><Relationship Id="rId3" Type="http://schemas.openxmlformats.org/officeDocument/2006/relationships/image" Target="../media/image31.jpe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254880" y="1154160"/>
            <a:ext cx="9071640" cy="531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i="1" lang="en-US" sz="4800" spc="-1" strike="noStrike">
                <a:solidFill>
                  <a:srgbClr val="000000"/>
                </a:solidFill>
                <a:latin typeface="Arial"/>
              </a:rPr>
              <a:t>National Science &amp; Technology Exhibition Week</a:t>
            </a:r>
            <a:br/>
            <a:br/>
            <a:r>
              <a:rPr b="1" i="1" lang="en-US" sz="4000" spc="-1" strike="noStrike">
                <a:solidFill>
                  <a:srgbClr val="000000"/>
                </a:solidFill>
                <a:latin typeface="Arial"/>
              </a:rPr>
              <a:t>Pre-Conference Data Science Workshop</a:t>
            </a:r>
            <a:endParaRPr b="0" lang="en-US" sz="4000" spc="-1" strike="noStrike">
              <a:solidFill>
                <a:srgbClr val="006699"/>
              </a:solidFill>
              <a:latin typeface="Arial"/>
            </a:endParaRPr>
          </a:p>
          <a:p>
            <a:pPr algn="ctr"/>
            <a:endParaRPr b="0" lang="en-US" sz="4000" spc="-1" strike="noStrike">
              <a:solidFill>
                <a:srgbClr val="006699"/>
              </a:solidFill>
              <a:latin typeface="Arial"/>
            </a:endParaRPr>
          </a:p>
          <a:p>
            <a:pPr algn="ctr"/>
            <a:r>
              <a:rPr b="1" i="1" lang="en-US" sz="4800" spc="-1" strike="noStrike">
                <a:solidFill>
                  <a:srgbClr val="8e03a3"/>
                </a:solidFill>
                <a:latin typeface="Arial"/>
              </a:rPr>
              <a:t>nairobi</a:t>
            </a:r>
            <a:endParaRPr b="0" lang="en-US" sz="4800" spc="-1" strike="noStrike">
              <a:solidFill>
                <a:srgbClr val="006699"/>
              </a:solidFill>
              <a:latin typeface="Arial"/>
            </a:endParaRPr>
          </a:p>
          <a:p>
            <a:pPr algn="ctr"/>
            <a:endParaRPr b="0" lang="en-US" sz="4800" spc="-1" strike="noStrike">
              <a:solidFill>
                <a:srgbClr val="006699"/>
              </a:solidFill>
              <a:latin typeface="Arial"/>
            </a:endParaRPr>
          </a:p>
          <a:p>
            <a:pPr algn="ctr"/>
            <a:r>
              <a:rPr b="1" i="1" lang="en-US" sz="3900" spc="-1" strike="noStrike">
                <a:solidFill>
                  <a:srgbClr val="000000"/>
                </a:solidFill>
                <a:latin typeface="Arial"/>
              </a:rPr>
              <a:t>Shelmith N. Kariuki</a:t>
            </a:r>
            <a:br/>
            <a:endParaRPr b="0" lang="en-US" sz="39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2">
            <a:alphaModFix amt="0"/>
          </a:blip>
        </p:blipFill>
        <p:spPr>
          <a:xfrm>
            <a:off x="5843160" y="4365720"/>
            <a:ext cx="548280" cy="480600"/>
          </a:xfrm>
          <a:prstGeom prst="rect">
            <a:avLst/>
          </a:prstGeom>
          <a:ln w="36720">
            <a:noFill/>
          </a:ln>
        </p:spPr>
      </p:pic>
      <p:pic>
        <p:nvPicPr>
          <p:cNvPr id="87" name="" descr=""/>
          <p:cNvPicPr/>
          <p:nvPr/>
        </p:nvPicPr>
        <p:blipFill>
          <a:blip r:embed="rId3"/>
          <a:stretch/>
        </p:blipFill>
        <p:spPr>
          <a:xfrm>
            <a:off x="8339760" y="6034320"/>
            <a:ext cx="1739520" cy="152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720" y="93240"/>
            <a:ext cx="7864200" cy="82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nairobi</a:t>
            </a:r>
            <a:endParaRPr b="0" i="1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1737000" y="215280"/>
            <a:ext cx="640440" cy="56124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2">
            <a:alphaModFix amt="0"/>
          </a:blip>
        </p:blipFill>
        <p:spPr>
          <a:xfrm>
            <a:off x="3657600" y="1006200"/>
            <a:ext cx="2925720" cy="2925720"/>
          </a:xfrm>
          <a:prstGeom prst="rect">
            <a:avLst/>
          </a:prstGeom>
          <a:ln w="36720">
            <a:noFill/>
          </a:ln>
        </p:spPr>
      </p:pic>
      <p:pic>
        <p:nvPicPr>
          <p:cNvPr id="132" name="" descr=""/>
          <p:cNvPicPr/>
          <p:nvPr/>
        </p:nvPicPr>
        <p:blipFill>
          <a:blip r:embed="rId3">
            <a:alphaModFix amt="0"/>
          </a:blip>
        </p:blipFill>
        <p:spPr>
          <a:xfrm>
            <a:off x="456480" y="1188720"/>
            <a:ext cx="2743200" cy="2743200"/>
          </a:xfrm>
          <a:prstGeom prst="rect">
            <a:avLst/>
          </a:prstGeom>
          <a:ln w="36720">
            <a:noFill/>
          </a:ln>
        </p:spPr>
      </p:pic>
      <p:pic>
        <p:nvPicPr>
          <p:cNvPr id="133" name="" descr=""/>
          <p:cNvPicPr/>
          <p:nvPr/>
        </p:nvPicPr>
        <p:blipFill>
          <a:blip r:embed="rId4">
            <a:alphaModFix amt="0"/>
          </a:blip>
        </p:blipFill>
        <p:spPr>
          <a:xfrm>
            <a:off x="6991920" y="1082880"/>
            <a:ext cx="2792160" cy="2757600"/>
          </a:xfrm>
          <a:prstGeom prst="rect">
            <a:avLst/>
          </a:prstGeom>
          <a:ln w="36720">
            <a:noFill/>
          </a:ln>
        </p:spPr>
      </p:pic>
      <p:sp>
        <p:nvSpPr>
          <p:cNvPr id="134" name="TextShape 2"/>
          <p:cNvSpPr txBox="1"/>
          <p:nvPr/>
        </p:nvSpPr>
        <p:spPr>
          <a:xfrm>
            <a:off x="456480" y="4297680"/>
            <a:ext cx="2743200" cy="104436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/>
          <a:p>
            <a:pPr algn="ctr"/>
            <a:r>
              <a:rPr b="1" lang="en-US" sz="1600" spc="-1" strike="noStrike">
                <a:latin typeface="Arial"/>
              </a:rPr>
              <a:t>Kigen Tembu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  <a:p>
            <a:pPr algn="ctr"/>
            <a:r>
              <a:rPr b="0" lang="en-US" sz="1600" spc="-1" strike="noStrike">
                <a:latin typeface="Arial"/>
              </a:rPr>
              <a:t>Data Scientist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  <a:p>
            <a:pPr algn="ctr"/>
            <a:r>
              <a:rPr b="1" lang="en-US" sz="1600" spc="-1" strike="noStrike">
                <a:latin typeface="Arial"/>
              </a:rPr>
              <a:t>MUSONI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5" name="TextShape 3"/>
          <p:cNvSpPr txBox="1"/>
          <p:nvPr/>
        </p:nvSpPr>
        <p:spPr>
          <a:xfrm>
            <a:off x="3657600" y="4227120"/>
            <a:ext cx="2743200" cy="12592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/>
          <a:p>
            <a:pPr algn="ctr"/>
            <a:r>
              <a:rPr b="1" lang="en-US" sz="1600" spc="-1" strike="noStrike">
                <a:latin typeface="Arial"/>
              </a:rPr>
              <a:t>Shelmith Kariuki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  <a:p>
            <a:pPr algn="ctr"/>
            <a:r>
              <a:rPr b="0" lang="en-US" sz="1600" spc="-1" strike="noStrike">
                <a:latin typeface="Arial"/>
              </a:rPr>
              <a:t>Senior Data Analyst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  <a:p>
            <a:pPr algn="ctr"/>
            <a:r>
              <a:rPr b="1" lang="en-US" sz="1600" spc="-1" strike="noStrike">
                <a:latin typeface="Arial"/>
              </a:rPr>
              <a:t>AfricaR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sp>
        <p:nvSpPr>
          <p:cNvPr id="136" name="TextShape 4"/>
          <p:cNvSpPr txBox="1"/>
          <p:nvPr/>
        </p:nvSpPr>
        <p:spPr>
          <a:xfrm>
            <a:off x="7040160" y="4206240"/>
            <a:ext cx="2743200" cy="14500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/>
          <a:p>
            <a:pPr algn="ctr"/>
            <a:r>
              <a:rPr b="1" lang="en-US" sz="1600" spc="-1" strike="noStrike">
                <a:latin typeface="Arial"/>
              </a:rPr>
              <a:t>Christopher Maronga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  <a:p>
            <a:pPr algn="ctr"/>
            <a:r>
              <a:rPr b="0" lang="en-US" sz="1600" spc="-1" strike="noStrike">
                <a:latin typeface="Arial"/>
              </a:rPr>
              <a:t>Data Manager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  <a:p>
            <a:pPr algn="ctr"/>
            <a:r>
              <a:rPr b="1" lang="en-US" sz="1600" spc="-1" strike="noStrike">
                <a:latin typeface="Arial"/>
              </a:rPr>
              <a:t>KEMRI WELLCOME TRUST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5"/>
          <a:stretch/>
        </p:blipFill>
        <p:spPr>
          <a:xfrm>
            <a:off x="8339760" y="6034320"/>
            <a:ext cx="1739520" cy="152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720" y="93240"/>
            <a:ext cx="7864200" cy="82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nairobi    : Objectives</a:t>
            </a:r>
            <a:endParaRPr b="0" i="1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504000" y="1244160"/>
            <a:ext cx="9071640" cy="488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Leverage open source R to impart practical data analytics skills.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Bring the current R users together.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Work with Kenyan universities, to re design the statistical R curriculum.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Introduce / enhance R in companies that work with data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1828800" y="163080"/>
            <a:ext cx="640440" cy="56124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8339760" y="6034320"/>
            <a:ext cx="1739520" cy="152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720" y="93240"/>
            <a:ext cx="7864200" cy="82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nairobi   : </a:t>
            </a:r>
            <a:endParaRPr b="0" i="1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1737360" y="172080"/>
            <a:ext cx="640440" cy="56124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8339760" y="6034320"/>
            <a:ext cx="1739520" cy="152496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3">
            <a:alphaModFix amt="0"/>
          </a:blip>
        </p:blipFill>
        <p:spPr>
          <a:xfrm>
            <a:off x="4753440" y="1463040"/>
            <a:ext cx="5213520" cy="3474720"/>
          </a:xfrm>
          <a:prstGeom prst="rect">
            <a:avLst/>
          </a:prstGeom>
          <a:ln w="36720">
            <a:noFill/>
          </a:ln>
        </p:spPr>
      </p:pic>
      <p:pic>
        <p:nvPicPr>
          <p:cNvPr id="146" name="" descr=""/>
          <p:cNvPicPr/>
          <p:nvPr/>
        </p:nvPicPr>
        <p:blipFill>
          <a:blip r:embed="rId4">
            <a:alphaModFix amt="0"/>
          </a:blip>
        </p:blipFill>
        <p:spPr>
          <a:xfrm>
            <a:off x="107640" y="1463040"/>
            <a:ext cx="4632840" cy="3474720"/>
          </a:xfrm>
          <a:prstGeom prst="rect">
            <a:avLst/>
          </a:prstGeom>
          <a:ln w="36720">
            <a:noFill/>
          </a:ln>
        </p:spPr>
      </p:pic>
      <p:sp>
        <p:nvSpPr>
          <p:cNvPr id="147" name="TextShape 2"/>
          <p:cNvSpPr txBox="1"/>
          <p:nvPr/>
        </p:nvSpPr>
        <p:spPr>
          <a:xfrm>
            <a:off x="4846320" y="5120640"/>
            <a:ext cx="4480560" cy="33084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2</a:t>
            </a:r>
            <a:r>
              <a:rPr b="1" lang="en-US" sz="1800" spc="-1" strike="noStrike" baseline="101000">
                <a:latin typeface="Arial"/>
              </a:rPr>
              <a:t>nd</a:t>
            </a:r>
            <a:r>
              <a:rPr b="1" lang="en-US" sz="1800" spc="-1" strike="noStrike">
                <a:latin typeface="Arial"/>
              </a:rPr>
              <a:t>  MeetUp @ALX, Nairobi Garage</a:t>
            </a:r>
            <a:endParaRPr b="1" lang="en-US" sz="1800" spc="-1" strike="noStrike">
              <a:latin typeface="Arial"/>
            </a:endParaRPr>
          </a:p>
        </p:txBody>
      </p:sp>
      <p:sp>
        <p:nvSpPr>
          <p:cNvPr id="148" name="TextShape 3"/>
          <p:cNvSpPr txBox="1"/>
          <p:nvPr/>
        </p:nvSpPr>
        <p:spPr>
          <a:xfrm>
            <a:off x="1097280" y="5120640"/>
            <a:ext cx="2651760" cy="33084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1</a:t>
            </a:r>
            <a:r>
              <a:rPr b="1" lang="en-US" sz="1800" spc="-1" strike="noStrike" baseline="101000">
                <a:latin typeface="Arial"/>
              </a:rPr>
              <a:t>st</a:t>
            </a:r>
            <a:r>
              <a:rPr b="1" lang="en-US" sz="1800" spc="-1" strike="noStrike">
                <a:latin typeface="Arial"/>
              </a:rPr>
              <a:t> MeetUp @iHub</a:t>
            </a:r>
            <a:endParaRPr b="1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-44640" y="-239760"/>
            <a:ext cx="9966240" cy="125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nairobi    : How can you be involved?</a:t>
            </a:r>
            <a:endParaRPr b="0" i="1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163080" y="1085400"/>
            <a:ext cx="9071640" cy="5406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Attend our meetups (you will leaRn!!!)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Offer venues for our monthly meetups 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Academics need to consult those in the field, on matters curriculum.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Statistical courses taught by field experts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Sponsorship for SatRday Nairobi event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Sponsorship for ARUM 2020 / ARUM 2021 event (similar to Pycon Africa / DSA)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1658160" y="84240"/>
            <a:ext cx="640440" cy="56124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8339760" y="6034320"/>
            <a:ext cx="1739520" cy="152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0" y="-18360"/>
            <a:ext cx="9966960" cy="93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SatRdays</a:t>
            </a:r>
            <a:endParaRPr b="0" i="1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>
            <a:alphaModFix amt="0"/>
          </a:blip>
        </p:blipFill>
        <p:spPr>
          <a:xfrm>
            <a:off x="5577480" y="731520"/>
            <a:ext cx="4115160" cy="2743200"/>
          </a:xfrm>
          <a:prstGeom prst="rect">
            <a:avLst/>
          </a:prstGeom>
          <a:ln w="36720">
            <a:noFill/>
          </a:ln>
        </p:spPr>
      </p:pic>
      <p:pic>
        <p:nvPicPr>
          <p:cNvPr id="155" name="" descr=""/>
          <p:cNvPicPr/>
          <p:nvPr/>
        </p:nvPicPr>
        <p:blipFill>
          <a:blip r:embed="rId2">
            <a:alphaModFix amt="0"/>
          </a:blip>
        </p:blipFill>
        <p:spPr>
          <a:xfrm>
            <a:off x="5667480" y="3566160"/>
            <a:ext cx="4025160" cy="2682720"/>
          </a:xfrm>
          <a:prstGeom prst="rect">
            <a:avLst/>
          </a:prstGeom>
          <a:ln w="36720">
            <a:noFill/>
          </a:ln>
        </p:spPr>
      </p:pic>
      <p:pic>
        <p:nvPicPr>
          <p:cNvPr id="156" name="" descr=""/>
          <p:cNvPicPr/>
          <p:nvPr/>
        </p:nvPicPr>
        <p:blipFill>
          <a:blip r:embed="rId3">
            <a:alphaModFix amt="0"/>
          </a:blip>
        </p:blipFill>
        <p:spPr>
          <a:xfrm>
            <a:off x="180360" y="3749040"/>
            <a:ext cx="3843000" cy="2561040"/>
          </a:xfrm>
          <a:prstGeom prst="rect">
            <a:avLst/>
          </a:prstGeom>
          <a:ln w="36720">
            <a:noFill/>
          </a:ln>
        </p:spPr>
      </p:pic>
      <p:pic>
        <p:nvPicPr>
          <p:cNvPr id="157" name="" descr=""/>
          <p:cNvPicPr/>
          <p:nvPr/>
        </p:nvPicPr>
        <p:blipFill>
          <a:blip r:embed="rId4">
            <a:alphaModFix amt="0"/>
          </a:blip>
        </p:blipFill>
        <p:spPr>
          <a:xfrm>
            <a:off x="129960" y="752760"/>
            <a:ext cx="3897360" cy="292284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0" y="-18360"/>
            <a:ext cx="9966960" cy="1024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Grand AfricaR Conference </a:t>
            </a:r>
            <a:br/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(ARUM 2020)</a:t>
            </a:r>
            <a:endParaRPr b="0" i="1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8339760" y="6034320"/>
            <a:ext cx="1739520" cy="152496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2">
            <a:alphaModFix amt="0"/>
          </a:blip>
          <a:srcRect l="25191" t="31621" r="29229" b="31568"/>
        </p:blipFill>
        <p:spPr>
          <a:xfrm>
            <a:off x="3108960" y="2561040"/>
            <a:ext cx="2377440" cy="1919520"/>
          </a:xfrm>
          <a:prstGeom prst="rect">
            <a:avLst/>
          </a:prstGeom>
          <a:ln w="36720">
            <a:noFill/>
          </a:ln>
        </p:spPr>
      </p:pic>
      <p:pic>
        <p:nvPicPr>
          <p:cNvPr id="161" name="" descr=""/>
          <p:cNvPicPr/>
          <p:nvPr/>
        </p:nvPicPr>
        <p:blipFill>
          <a:blip r:embed="rId3">
            <a:alphaModFix amt="0"/>
          </a:blip>
        </p:blipFill>
        <p:spPr>
          <a:xfrm>
            <a:off x="853920" y="1280160"/>
            <a:ext cx="1470960" cy="1470960"/>
          </a:xfrm>
          <a:prstGeom prst="rect">
            <a:avLst/>
          </a:prstGeom>
          <a:ln w="36720">
            <a:noFill/>
          </a:ln>
        </p:spPr>
      </p:pic>
      <p:pic>
        <p:nvPicPr>
          <p:cNvPr id="162" name="" descr=""/>
          <p:cNvPicPr/>
          <p:nvPr/>
        </p:nvPicPr>
        <p:blipFill>
          <a:blip r:embed="rId4">
            <a:alphaModFix amt="0"/>
          </a:blip>
        </p:blipFill>
        <p:spPr>
          <a:xfrm>
            <a:off x="815760" y="4748040"/>
            <a:ext cx="1523520" cy="1523520"/>
          </a:xfrm>
          <a:prstGeom prst="rect">
            <a:avLst/>
          </a:prstGeom>
          <a:ln w="36720">
            <a:noFill/>
          </a:ln>
        </p:spPr>
      </p:pic>
      <p:pic>
        <p:nvPicPr>
          <p:cNvPr id="163" name="" descr=""/>
          <p:cNvPicPr/>
          <p:nvPr/>
        </p:nvPicPr>
        <p:blipFill>
          <a:blip r:embed="rId5">
            <a:alphaModFix amt="0"/>
          </a:blip>
        </p:blipFill>
        <p:spPr>
          <a:xfrm>
            <a:off x="3478320" y="858600"/>
            <a:ext cx="1920240" cy="1920240"/>
          </a:xfrm>
          <a:prstGeom prst="rect">
            <a:avLst/>
          </a:prstGeom>
          <a:ln w="36720">
            <a:noFill/>
          </a:ln>
        </p:spPr>
      </p:pic>
      <p:pic>
        <p:nvPicPr>
          <p:cNvPr id="164" name="" descr=""/>
          <p:cNvPicPr/>
          <p:nvPr/>
        </p:nvPicPr>
        <p:blipFill>
          <a:blip r:embed="rId6">
            <a:alphaModFix amt="0"/>
          </a:blip>
        </p:blipFill>
        <p:spPr>
          <a:xfrm>
            <a:off x="3538080" y="4732200"/>
            <a:ext cx="1523520" cy="1523520"/>
          </a:xfrm>
          <a:prstGeom prst="rect">
            <a:avLst/>
          </a:prstGeom>
          <a:ln w="36720">
            <a:noFill/>
          </a:ln>
        </p:spPr>
      </p:pic>
      <p:pic>
        <p:nvPicPr>
          <p:cNvPr id="165" name="" descr=""/>
          <p:cNvPicPr/>
          <p:nvPr/>
        </p:nvPicPr>
        <p:blipFill>
          <a:blip r:embed="rId7">
            <a:alphaModFix amt="0"/>
          </a:blip>
        </p:blipFill>
        <p:spPr>
          <a:xfrm>
            <a:off x="762480" y="2926080"/>
            <a:ext cx="1523520" cy="1523520"/>
          </a:xfrm>
          <a:prstGeom prst="rect">
            <a:avLst/>
          </a:prstGeom>
          <a:ln w="36720">
            <a:noFill/>
          </a:ln>
        </p:spPr>
      </p:pic>
      <p:pic>
        <p:nvPicPr>
          <p:cNvPr id="166" name="" descr=""/>
          <p:cNvPicPr/>
          <p:nvPr/>
        </p:nvPicPr>
        <p:blipFill>
          <a:blip r:embed="rId8">
            <a:alphaModFix amt="0"/>
          </a:blip>
        </p:blipFill>
        <p:spPr>
          <a:xfrm>
            <a:off x="6400800" y="4572000"/>
            <a:ext cx="1523520" cy="1523520"/>
          </a:xfrm>
          <a:prstGeom prst="rect">
            <a:avLst/>
          </a:prstGeom>
          <a:ln w="36720">
            <a:noFill/>
          </a:ln>
        </p:spPr>
      </p:pic>
      <p:pic>
        <p:nvPicPr>
          <p:cNvPr id="167" name="" descr=""/>
          <p:cNvPicPr/>
          <p:nvPr/>
        </p:nvPicPr>
        <p:blipFill>
          <a:blip r:embed="rId9">
            <a:alphaModFix amt="0"/>
          </a:blip>
        </p:blipFill>
        <p:spPr>
          <a:xfrm>
            <a:off x="6309360" y="2682720"/>
            <a:ext cx="1523520" cy="1523520"/>
          </a:xfrm>
          <a:prstGeom prst="rect">
            <a:avLst/>
          </a:prstGeom>
          <a:ln w="36720">
            <a:noFill/>
          </a:ln>
        </p:spPr>
      </p:pic>
      <p:pic>
        <p:nvPicPr>
          <p:cNvPr id="168" name="" descr=""/>
          <p:cNvPicPr/>
          <p:nvPr/>
        </p:nvPicPr>
        <p:blipFill>
          <a:blip r:embed="rId10">
            <a:alphaModFix amt="0"/>
          </a:blip>
        </p:blipFill>
        <p:spPr>
          <a:xfrm>
            <a:off x="6217920" y="914400"/>
            <a:ext cx="1523520" cy="1523520"/>
          </a:xfrm>
          <a:prstGeom prst="rect">
            <a:avLst/>
          </a:prstGeom>
          <a:ln w="36720">
            <a:noFill/>
          </a:ln>
        </p:spPr>
      </p:pic>
      <p:pic>
        <p:nvPicPr>
          <p:cNvPr id="169" name="" descr=""/>
          <p:cNvPicPr/>
          <p:nvPr/>
        </p:nvPicPr>
        <p:blipFill>
          <a:blip r:embed="rId11">
            <a:alphaModFix amt="0"/>
          </a:blip>
        </p:blipFill>
        <p:spPr>
          <a:xfrm>
            <a:off x="8169120" y="2834640"/>
            <a:ext cx="1523520" cy="152352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8339760" y="6034320"/>
            <a:ext cx="1739520" cy="1524960"/>
          </a:xfrm>
          <a:prstGeom prst="rect">
            <a:avLst/>
          </a:prstGeom>
          <a:ln>
            <a:noFill/>
          </a:ln>
        </p:spPr>
      </p:pic>
      <p:sp>
        <p:nvSpPr>
          <p:cNvPr id="171" name="TextShape 1"/>
          <p:cNvSpPr txBox="1"/>
          <p:nvPr/>
        </p:nvSpPr>
        <p:spPr>
          <a:xfrm>
            <a:off x="0" y="91440"/>
            <a:ext cx="9966960" cy="1124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Follow us on twitter</a:t>
            </a:r>
            <a:endParaRPr b="1" i="1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2">
            <a:alphaModFix amt="0"/>
          </a:blip>
        </p:blipFill>
        <p:spPr>
          <a:xfrm>
            <a:off x="46440" y="1735200"/>
            <a:ext cx="4917960" cy="3899880"/>
          </a:xfrm>
          <a:prstGeom prst="rect">
            <a:avLst/>
          </a:prstGeom>
          <a:ln w="36720">
            <a:noFill/>
          </a:ln>
        </p:spPr>
      </p:pic>
      <p:pic>
        <p:nvPicPr>
          <p:cNvPr id="173" name="" descr=""/>
          <p:cNvPicPr/>
          <p:nvPr/>
        </p:nvPicPr>
        <p:blipFill>
          <a:blip r:embed="rId3">
            <a:alphaModFix amt="0"/>
          </a:blip>
        </p:blipFill>
        <p:spPr>
          <a:xfrm>
            <a:off x="4991040" y="1753200"/>
            <a:ext cx="4975920" cy="391608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8339760" y="6034320"/>
            <a:ext cx="1739520" cy="152496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2">
            <a:alphaModFix amt="0"/>
          </a:blip>
        </p:blipFill>
        <p:spPr>
          <a:xfrm>
            <a:off x="1524600" y="273600"/>
            <a:ext cx="6859080" cy="548712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0" y="93240"/>
            <a:ext cx="7864200" cy="82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Statistical Languages</a:t>
            </a:r>
            <a:endParaRPr b="0" i="1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5928480" y="4582440"/>
            <a:ext cx="3981240" cy="134460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7502400" y="1659960"/>
            <a:ext cx="2152440" cy="218988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3656880" y="1510920"/>
            <a:ext cx="3566520" cy="187200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4"/>
          <a:stretch/>
        </p:blipFill>
        <p:spPr>
          <a:xfrm>
            <a:off x="3656880" y="4023000"/>
            <a:ext cx="2011680" cy="201168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5"/>
          <a:stretch/>
        </p:blipFill>
        <p:spPr>
          <a:xfrm>
            <a:off x="365040" y="3931200"/>
            <a:ext cx="2514600" cy="246888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6"/>
          <a:stretch/>
        </p:blipFill>
        <p:spPr>
          <a:xfrm>
            <a:off x="731520" y="1481040"/>
            <a:ext cx="2285640" cy="200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0" y="27720"/>
            <a:ext cx="9144000" cy="951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Statistical Languages (Data Science)</a:t>
            </a:r>
            <a:endParaRPr b="0" i="1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5928480" y="4582440"/>
            <a:ext cx="3981240" cy="134460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7502400" y="1659960"/>
            <a:ext cx="2152440" cy="218988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3656880" y="1510920"/>
            <a:ext cx="3566520" cy="187200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4"/>
          <a:stretch/>
        </p:blipFill>
        <p:spPr>
          <a:xfrm>
            <a:off x="3656880" y="4023000"/>
            <a:ext cx="2011680" cy="201168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5"/>
          <a:stretch/>
        </p:blipFill>
        <p:spPr>
          <a:xfrm>
            <a:off x="365040" y="3931200"/>
            <a:ext cx="2514600" cy="246888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6"/>
          <a:stretch/>
        </p:blipFill>
        <p:spPr>
          <a:xfrm>
            <a:off x="731520" y="1481040"/>
            <a:ext cx="2285640" cy="200376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255600" y="1324800"/>
            <a:ext cx="3108960" cy="2377080"/>
          </a:xfrm>
          <a:custGeom>
            <a:avLst/>
            <a:gdLst/>
            <a:ahLst/>
            <a:rect l="0" t="0" r="r" b="b"/>
            <a:pathLst>
              <a:path w="8638" h="6605">
                <a:moveTo>
                  <a:pt x="1100" y="0"/>
                </a:moveTo>
                <a:cubicBezTo>
                  <a:pt x="550" y="0"/>
                  <a:pt x="0" y="550"/>
                  <a:pt x="0" y="1100"/>
                </a:cubicBezTo>
                <a:lnTo>
                  <a:pt x="0" y="5503"/>
                </a:lnTo>
                <a:cubicBezTo>
                  <a:pt x="0" y="6053"/>
                  <a:pt x="550" y="6604"/>
                  <a:pt x="1100" y="6604"/>
                </a:cubicBezTo>
                <a:lnTo>
                  <a:pt x="7536" y="6604"/>
                </a:lnTo>
                <a:cubicBezTo>
                  <a:pt x="8086" y="6604"/>
                  <a:pt x="8637" y="6053"/>
                  <a:pt x="8637" y="5503"/>
                </a:cubicBezTo>
                <a:lnTo>
                  <a:pt x="8637" y="1100"/>
                </a:lnTo>
                <a:cubicBezTo>
                  <a:pt x="8637" y="550"/>
                  <a:pt x="8086" y="0"/>
                  <a:pt x="7536" y="0"/>
                </a:cubicBezTo>
                <a:lnTo>
                  <a:pt x="1100" y="0"/>
                </a:lnTo>
              </a:path>
            </a:pathLst>
          </a:custGeom>
          <a:noFill/>
          <a:ln w="3672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3"/>
          <p:cNvSpPr/>
          <p:nvPr/>
        </p:nvSpPr>
        <p:spPr>
          <a:xfrm>
            <a:off x="6308640" y="4114440"/>
            <a:ext cx="3657600" cy="2194200"/>
          </a:xfrm>
          <a:custGeom>
            <a:avLst/>
            <a:gdLst/>
            <a:ahLst/>
            <a:rect l="0" t="0" r="r" b="b"/>
            <a:pathLst>
              <a:path w="10162" h="6097">
                <a:moveTo>
                  <a:pt x="1016" y="0"/>
                </a:moveTo>
                <a:cubicBezTo>
                  <a:pt x="508" y="0"/>
                  <a:pt x="0" y="508"/>
                  <a:pt x="0" y="1016"/>
                </a:cubicBezTo>
                <a:lnTo>
                  <a:pt x="0" y="5080"/>
                </a:lnTo>
                <a:cubicBezTo>
                  <a:pt x="0" y="5588"/>
                  <a:pt x="508" y="6096"/>
                  <a:pt x="1016" y="6096"/>
                </a:cubicBezTo>
                <a:lnTo>
                  <a:pt x="9145" y="6096"/>
                </a:lnTo>
                <a:cubicBezTo>
                  <a:pt x="9653" y="6096"/>
                  <a:pt x="10161" y="5588"/>
                  <a:pt x="10161" y="5080"/>
                </a:cubicBezTo>
                <a:lnTo>
                  <a:pt x="10161" y="1016"/>
                </a:lnTo>
                <a:cubicBezTo>
                  <a:pt x="10161" y="508"/>
                  <a:pt x="9653" y="0"/>
                  <a:pt x="9145" y="0"/>
                </a:cubicBezTo>
                <a:lnTo>
                  <a:pt x="1016" y="0"/>
                </a:lnTo>
              </a:path>
            </a:pathLst>
          </a:custGeom>
          <a:noFill/>
          <a:ln w="3672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0" y="93240"/>
            <a:ext cx="7864200" cy="82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Why use R?</a:t>
            </a:r>
            <a:endParaRPr b="0" i="1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>
            <a:alphaModFix amt="0"/>
          </a:blip>
          <a:srcRect l="0" t="16555" r="0" b="0"/>
        </p:blipFill>
        <p:spPr>
          <a:xfrm rot="21595200">
            <a:off x="24120" y="784800"/>
            <a:ext cx="10058400" cy="5023080"/>
          </a:xfrm>
          <a:prstGeom prst="rect">
            <a:avLst/>
          </a:prstGeom>
          <a:ln w="36720">
            <a:noFill/>
          </a:ln>
        </p:spPr>
      </p:pic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8235720" y="5942880"/>
            <a:ext cx="1843920" cy="161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91440" y="91440"/>
            <a:ext cx="9144000" cy="1188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Use Cases</a:t>
            </a:r>
            <a:endParaRPr b="1" i="1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8228880" y="5937120"/>
            <a:ext cx="1850400" cy="162216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2">
            <a:alphaModFix amt="0"/>
          </a:blip>
        </p:blipFill>
        <p:spPr>
          <a:xfrm>
            <a:off x="183240" y="1188720"/>
            <a:ext cx="9509760" cy="462960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360" y="-18360"/>
            <a:ext cx="9692640" cy="144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Use Cases: </a:t>
            </a: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Cont'd</a:t>
            </a:r>
            <a:endParaRPr b="0" i="1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8228880" y="5937120"/>
            <a:ext cx="1850400" cy="162216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2">
            <a:alphaModFix amt="0"/>
          </a:blip>
        </p:blipFill>
        <p:spPr>
          <a:xfrm>
            <a:off x="61200" y="1150920"/>
            <a:ext cx="4876560" cy="1958040"/>
          </a:xfrm>
          <a:prstGeom prst="rect">
            <a:avLst/>
          </a:prstGeom>
          <a:ln w="36720">
            <a:noFill/>
          </a:ln>
        </p:spPr>
      </p:pic>
      <p:pic>
        <p:nvPicPr>
          <p:cNvPr id="113" name="" descr=""/>
          <p:cNvPicPr/>
          <p:nvPr/>
        </p:nvPicPr>
        <p:blipFill>
          <a:blip r:embed="rId3">
            <a:alphaModFix amt="0"/>
          </a:blip>
        </p:blipFill>
        <p:spPr>
          <a:xfrm>
            <a:off x="5363640" y="914400"/>
            <a:ext cx="3780360" cy="2388960"/>
          </a:xfrm>
          <a:prstGeom prst="rect">
            <a:avLst/>
          </a:prstGeom>
          <a:ln w="36720">
            <a:noFill/>
          </a:ln>
        </p:spPr>
      </p:pic>
      <p:pic>
        <p:nvPicPr>
          <p:cNvPr id="114" name="Google Shape;173;p26" descr=""/>
          <p:cNvPicPr/>
          <p:nvPr/>
        </p:nvPicPr>
        <p:blipFill>
          <a:blip r:embed="rId4">
            <a:alphaModFix amt="0"/>
          </a:blip>
        </p:blipFill>
        <p:spPr>
          <a:xfrm>
            <a:off x="548640" y="3200400"/>
            <a:ext cx="3025800" cy="310896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5">
            <a:alphaModFix amt="0"/>
          </a:blip>
        </p:blipFill>
        <p:spPr>
          <a:xfrm>
            <a:off x="5394960" y="3264840"/>
            <a:ext cx="3786840" cy="249588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" descr=""/>
          <p:cNvPicPr/>
          <p:nvPr/>
        </p:nvPicPr>
        <p:blipFill>
          <a:blip r:embed="rId1">
            <a:alphaModFix amt="0"/>
          </a:blip>
        </p:blipFill>
        <p:spPr>
          <a:xfrm>
            <a:off x="24120" y="37440"/>
            <a:ext cx="10079640" cy="634176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720" y="0"/>
            <a:ext cx="7680960" cy="91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AfricaR</a:t>
            </a:r>
            <a:endParaRPr b="0" i="1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4591440" y="1371600"/>
            <a:ext cx="4918320" cy="45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entury Gothic"/>
              </a:rPr>
              <a:t>Mission: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Century Gothic"/>
              </a:rPr>
              <a:t>o achieve </a:t>
            </a:r>
            <a:r>
              <a:rPr b="1" lang="en-US" sz="1500" spc="-1" strike="noStrike">
                <a:solidFill>
                  <a:srgbClr val="000000"/>
                </a:solidFill>
                <a:latin typeface="Century Gothic"/>
              </a:rPr>
              <a:t>improved representation</a:t>
            </a:r>
            <a:r>
              <a:rPr b="0" lang="en-US" sz="1500" spc="-1" strike="noStrike">
                <a:solidFill>
                  <a:srgbClr val="000000"/>
                </a:solidFill>
                <a:latin typeface="Century Gothic"/>
              </a:rPr>
              <a:t> and </a:t>
            </a:r>
            <a:r>
              <a:rPr b="1" lang="en-US" sz="1500" spc="-1" strike="noStrike">
                <a:solidFill>
                  <a:srgbClr val="000000"/>
                </a:solidFill>
                <a:latin typeface="Century Gothic"/>
              </a:rPr>
              <a:t>empower</a:t>
            </a:r>
            <a:r>
              <a:rPr b="0" lang="en-US" sz="1500" spc="-1" strike="noStrike">
                <a:solidFill>
                  <a:srgbClr val="000000"/>
                </a:solidFill>
                <a:latin typeface="Century Gothic"/>
              </a:rPr>
              <a:t> the African population of all genders, who are </a:t>
            </a:r>
            <a:r>
              <a:rPr b="1" lang="en-US" sz="1500" spc="-1" strike="noStrike">
                <a:solidFill>
                  <a:srgbClr val="000000"/>
                </a:solidFill>
                <a:latin typeface="Century Gothic"/>
              </a:rPr>
              <a:t>underrepresented</a:t>
            </a:r>
            <a:r>
              <a:rPr b="0" lang="en-US" sz="1500" spc="-1" strike="noStrike">
                <a:solidFill>
                  <a:srgbClr val="000000"/>
                </a:solidFill>
                <a:latin typeface="Century Gothic"/>
              </a:rPr>
              <a:t> in the global R community.</a:t>
            </a: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Century Gothic"/>
              </a:rPr>
              <a:t>Support already existing R User Groups (RUGs) across Africa, and R enthusiasts to embrace </a:t>
            </a:r>
            <a:r>
              <a:rPr b="1" lang="en-US" sz="1500" spc="-1" strike="noStrike">
                <a:solidFill>
                  <a:srgbClr val="000000"/>
                </a:solidFill>
                <a:latin typeface="Century Gothic"/>
              </a:rPr>
              <a:t>the full potential</a:t>
            </a:r>
            <a:r>
              <a:rPr b="0" lang="en-US" sz="1500" spc="-1" strike="noStrike">
                <a:solidFill>
                  <a:srgbClr val="000000"/>
                </a:solidFill>
                <a:latin typeface="Century Gothic"/>
              </a:rPr>
              <a:t> of R programming.</a:t>
            </a: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Century Gothic"/>
              </a:rPr>
              <a:t>Through fostering a </a:t>
            </a:r>
            <a:r>
              <a:rPr b="1" lang="en-US" sz="1500" spc="-1" strike="noStrike">
                <a:solidFill>
                  <a:srgbClr val="000000"/>
                </a:solidFill>
                <a:latin typeface="Century Gothic"/>
              </a:rPr>
              <a:t>collaborative continental network</a:t>
            </a:r>
            <a:r>
              <a:rPr b="0" lang="en-US" sz="1500" spc="-1" strike="noStrike">
                <a:solidFill>
                  <a:srgbClr val="000000"/>
                </a:solidFill>
                <a:latin typeface="Century Gothic"/>
              </a:rPr>
              <a:t> of R gurus, mentors, learners, developers and leaders, to help facilitate individual and collective progress worldwide.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8339760" y="6034320"/>
            <a:ext cx="1739520" cy="152496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2">
            <a:alphaModFix amt="0"/>
          </a:blip>
          <a:srcRect l="18188" t="26366" r="18408" b="24547"/>
        </p:blipFill>
        <p:spPr>
          <a:xfrm>
            <a:off x="253800" y="1387440"/>
            <a:ext cx="4370400" cy="338328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0" y="93240"/>
            <a:ext cx="7864200" cy="82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African RUGs</a:t>
            </a:r>
            <a:endParaRPr b="1" i="1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>
            <a:alphaModFix amt="0"/>
          </a:blip>
        </p:blipFill>
        <p:spPr>
          <a:xfrm>
            <a:off x="167400" y="1360440"/>
            <a:ext cx="3580920" cy="1684080"/>
          </a:xfrm>
          <a:prstGeom prst="rect">
            <a:avLst/>
          </a:prstGeom>
          <a:ln w="36720">
            <a:noFill/>
          </a:ln>
        </p:spPr>
      </p:pic>
      <p:pic>
        <p:nvPicPr>
          <p:cNvPr id="123" name="" descr=""/>
          <p:cNvPicPr/>
          <p:nvPr/>
        </p:nvPicPr>
        <p:blipFill>
          <a:blip r:embed="rId2">
            <a:alphaModFix amt="0"/>
          </a:blip>
        </p:blipFill>
        <p:spPr>
          <a:xfrm rot="17400">
            <a:off x="3786120" y="1037880"/>
            <a:ext cx="2412360" cy="2412720"/>
          </a:xfrm>
          <a:prstGeom prst="rect">
            <a:avLst/>
          </a:prstGeom>
          <a:ln w="36720">
            <a:noFill/>
          </a:ln>
        </p:spPr>
      </p:pic>
      <p:pic>
        <p:nvPicPr>
          <p:cNvPr id="124" name="" descr=""/>
          <p:cNvPicPr/>
          <p:nvPr/>
        </p:nvPicPr>
        <p:blipFill>
          <a:blip r:embed="rId3">
            <a:alphaModFix amt="0"/>
          </a:blip>
        </p:blipFill>
        <p:spPr>
          <a:xfrm>
            <a:off x="7406280" y="3657240"/>
            <a:ext cx="2423520" cy="2194560"/>
          </a:xfrm>
          <a:prstGeom prst="rect">
            <a:avLst/>
          </a:prstGeom>
          <a:ln w="36720">
            <a:noFill/>
          </a:ln>
        </p:spPr>
      </p:pic>
      <p:pic>
        <p:nvPicPr>
          <p:cNvPr id="125" name="" descr=""/>
          <p:cNvPicPr/>
          <p:nvPr/>
        </p:nvPicPr>
        <p:blipFill>
          <a:blip r:embed="rId4">
            <a:alphaModFix amt="0"/>
          </a:blip>
        </p:blipFill>
        <p:spPr>
          <a:xfrm>
            <a:off x="25200" y="3474000"/>
            <a:ext cx="3540600" cy="2011680"/>
          </a:xfrm>
          <a:prstGeom prst="rect">
            <a:avLst/>
          </a:prstGeom>
          <a:ln w="36720">
            <a:noFill/>
          </a:ln>
        </p:spPr>
      </p:pic>
      <p:pic>
        <p:nvPicPr>
          <p:cNvPr id="126" name="" descr=""/>
          <p:cNvPicPr/>
          <p:nvPr/>
        </p:nvPicPr>
        <p:blipFill>
          <a:blip r:embed="rId5">
            <a:alphaModFix amt="0"/>
          </a:blip>
        </p:blipFill>
        <p:spPr>
          <a:xfrm>
            <a:off x="3382560" y="3760560"/>
            <a:ext cx="3504960" cy="1816920"/>
          </a:xfrm>
          <a:prstGeom prst="rect">
            <a:avLst/>
          </a:prstGeom>
          <a:ln w="36720">
            <a:noFill/>
          </a:ln>
        </p:spPr>
      </p:pic>
      <p:pic>
        <p:nvPicPr>
          <p:cNvPr id="127" name="" descr=""/>
          <p:cNvPicPr/>
          <p:nvPr/>
        </p:nvPicPr>
        <p:blipFill>
          <a:blip r:embed="rId6">
            <a:alphaModFix amt="0"/>
          </a:blip>
        </p:blipFill>
        <p:spPr>
          <a:xfrm>
            <a:off x="6491520" y="1644840"/>
            <a:ext cx="3474720" cy="1829160"/>
          </a:xfrm>
          <a:prstGeom prst="rect">
            <a:avLst/>
          </a:prstGeom>
          <a:ln w="36720">
            <a:noFill/>
          </a:ln>
        </p:spPr>
      </p:pic>
      <p:pic>
        <p:nvPicPr>
          <p:cNvPr id="128" name="" descr=""/>
          <p:cNvPicPr/>
          <p:nvPr/>
        </p:nvPicPr>
        <p:blipFill>
          <a:blip r:embed="rId7"/>
          <a:stretch/>
        </p:blipFill>
        <p:spPr>
          <a:xfrm>
            <a:off x="8339760" y="6034320"/>
            <a:ext cx="1739520" cy="152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2019-08-04T12:56:07Z</dcterms:created>
  <dc:creator/>
  <dc:description/>
  <dc:language>en-US</dc:language>
  <cp:lastModifiedBy/>
  <dcterms:modified xsi:type="dcterms:W3CDTF">2019-08-05T11:52:29Z</dcterms:modified>
  <cp:revision>47</cp:revision>
  <dc:subject/>
  <dc:title>Blue Curve</dc:title>
</cp:coreProperties>
</file>